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7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kk-KZ" sz="3200" b="1" dirty="0" smtClean="0">
                <a:latin typeface="Times New Roman" pitchFamily="18" charset="0"/>
                <a:cs typeface="Times New Roman" pitchFamily="18" charset="0"/>
              </a:rPr>
              <a:t>Тұлғааралық қарым-қатынас түрлері</a:t>
            </a:r>
            <a:endParaRPr lang="ru-RU" sz="32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kk-KZ" dirty="0" smtClean="0">
                <a:solidFill>
                  <a:schemeClr val="tx1"/>
                </a:solidFill>
              </a:rPr>
              <a:t>Дәріс </a:t>
            </a:r>
            <a:r>
              <a:rPr lang="en-US" dirty="0" smtClean="0">
                <a:solidFill>
                  <a:schemeClr val="tx1"/>
                </a:solidFill>
              </a:rPr>
              <a:t>3</a:t>
            </a:r>
            <a:endParaRPr lang="ru-RU" dirty="0">
              <a:solidFill>
                <a:schemeClr val="tx1"/>
              </a:solidFill>
            </a:endParaRPr>
          </a:p>
        </p:txBody>
      </p:sp>
    </p:spTree>
    <p:extLst>
      <p:ext uri="{BB962C8B-B14F-4D97-AF65-F5344CB8AC3E}">
        <p14:creationId xmlns:p14="http://schemas.microsoft.com/office/powerpoint/2010/main" val="219165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t>Сөйлеудің дәлдігі мен түсініктілігі</a:t>
            </a:r>
            <a:endParaRPr lang="ru-RU" b="1" dirty="0"/>
          </a:p>
        </p:txBody>
      </p:sp>
      <p:sp>
        <p:nvSpPr>
          <p:cNvPr id="3" name="Объект 2"/>
          <p:cNvSpPr>
            <a:spLocks noGrp="1"/>
          </p:cNvSpPr>
          <p:nvPr>
            <p:ph idx="1"/>
          </p:nvPr>
        </p:nvSpPr>
        <p:spPr/>
        <p:txBody>
          <a:bodyPr/>
          <a:lstStyle/>
          <a:p>
            <a:pPr marL="0" indent="0">
              <a:buNone/>
            </a:pPr>
            <a:r>
              <a:rPr lang="kk-KZ" dirty="0"/>
              <a:t>ә</a:t>
            </a:r>
            <a:r>
              <a:rPr lang="kk-KZ" dirty="0" smtClean="0"/>
              <a:t>р іскерлік әңгімеге қойылатын талап. Іскер адамның сөзі дәл болу үшін тақырыптың мазмұнына байланысты дәл және түсінікті сөздер  қолданылуы керек.</a:t>
            </a:r>
          </a:p>
          <a:p>
            <a:pPr marL="0" indent="0">
              <a:buNone/>
            </a:pPr>
            <a:r>
              <a:rPr lang="kk-KZ" dirty="0" smtClean="0"/>
              <a:t>Сөйлеу артықшылығы плеоназманың қалпын алу мүмкін. Ол бір уақытта бір-біріне мағынасы жағынан жақын, сондықтан артық сөздердің қолданылуы.</a:t>
            </a:r>
            <a:endParaRPr lang="ru-RU" dirty="0"/>
          </a:p>
        </p:txBody>
      </p:sp>
    </p:spTree>
    <p:extLst>
      <p:ext uri="{BB962C8B-B14F-4D97-AF65-F5344CB8AC3E}">
        <p14:creationId xmlns:p14="http://schemas.microsoft.com/office/powerpoint/2010/main" val="49924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kk-KZ" dirty="0" smtClean="0"/>
              <a:t>Плеоназм көбінесе синонимдердің бірігуі нәтижесінде пайда болады</a:t>
            </a:r>
            <a:r>
              <a:rPr lang="en-US" dirty="0" smtClean="0"/>
              <a:t>(</a:t>
            </a:r>
            <a:r>
              <a:rPr lang="kk-KZ" dirty="0" smtClean="0"/>
              <a:t>Ұзақ-созылмалы, батыл-өжет</a:t>
            </a:r>
            <a:r>
              <a:rPr lang="en-US" dirty="0" smtClean="0"/>
              <a:t>)</a:t>
            </a:r>
            <a:r>
              <a:rPr lang="kk-KZ" dirty="0" smtClean="0"/>
              <a:t>.</a:t>
            </a:r>
          </a:p>
          <a:p>
            <a:pPr marL="0" indent="0">
              <a:buNone/>
            </a:pPr>
            <a:r>
              <a:rPr lang="kk-KZ" dirty="0" smtClean="0"/>
              <a:t>Тавталогия бірдей сөздерді қайталау кезінде пайда болады. </a:t>
            </a:r>
            <a:r>
              <a:rPr lang="en-US" dirty="0" smtClean="0"/>
              <a:t>(</a:t>
            </a:r>
            <a:r>
              <a:rPr lang="kk-KZ" dirty="0" smtClean="0"/>
              <a:t>уақыт кезеңі, көрме экспонаттары</a:t>
            </a:r>
            <a:r>
              <a:rPr lang="en-US" dirty="0" smtClean="0"/>
              <a:t>)</a:t>
            </a:r>
            <a:r>
              <a:rPr lang="kk-KZ" dirty="0" smtClean="0"/>
              <a:t>.</a:t>
            </a:r>
          </a:p>
          <a:p>
            <a:pPr marL="0" indent="0">
              <a:buNone/>
            </a:pPr>
            <a:r>
              <a:rPr lang="kk-KZ" dirty="0" smtClean="0"/>
              <a:t>Әңгімені тыңдаушыға түсінікті болу үшін сөйлемді ұқыпты мағынылы түсіндіру керек.</a:t>
            </a:r>
            <a:endParaRPr lang="ru-RU" dirty="0"/>
          </a:p>
        </p:txBody>
      </p:sp>
    </p:spTree>
    <p:extLst>
      <p:ext uri="{BB962C8B-B14F-4D97-AF65-F5344CB8AC3E}">
        <p14:creationId xmlns:p14="http://schemas.microsoft.com/office/powerpoint/2010/main" val="255768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indent="0">
              <a:buNone/>
            </a:pPr>
            <a:r>
              <a:rPr lang="kk-KZ" dirty="0" smtClean="0"/>
              <a:t>Осыған байланысты американдық жазушы Поль Л. Сопер өзінің </a:t>
            </a:r>
            <a:r>
              <a:rPr lang="en-US" dirty="0"/>
              <a:t> </a:t>
            </a:r>
            <a:r>
              <a:rPr lang="en-US" dirty="0" smtClean="0"/>
              <a:t>“</a:t>
            </a:r>
            <a:r>
              <a:rPr lang="kk-KZ" dirty="0" smtClean="0"/>
              <a:t>Әңгіменің ерекшелігі және мағынасы</a:t>
            </a:r>
            <a:r>
              <a:rPr lang="en-US" dirty="0" smtClean="0"/>
              <a:t>”</a:t>
            </a:r>
            <a:r>
              <a:rPr lang="kk-KZ" dirty="0" smtClean="0"/>
              <a:t> кітабында үш мағынаны атап көрсетеді</a:t>
            </a:r>
            <a:r>
              <a:rPr lang="ru-RU" dirty="0" smtClean="0"/>
              <a:t>:</a:t>
            </a:r>
          </a:p>
          <a:p>
            <a:pPr marL="514350" indent="-514350">
              <a:buAutoNum type="arabicPeriod"/>
            </a:pPr>
            <a:r>
              <a:rPr lang="kk-KZ" b="1" dirty="0" smtClean="0"/>
              <a:t>анықтауыш</a:t>
            </a:r>
            <a:r>
              <a:rPr lang="kk-KZ" dirty="0" smtClean="0"/>
              <a:t>-өз әңгңмеңде қасыңдағы жолдастарың білмейтін әңгімені айту керек.</a:t>
            </a:r>
          </a:p>
          <a:p>
            <a:pPr marL="514350" indent="-514350">
              <a:buAutoNum type="arabicPeriod"/>
            </a:pPr>
            <a:r>
              <a:rPr lang="kk-KZ" b="1" dirty="0" smtClean="0"/>
              <a:t>Салыстырмалы-</a:t>
            </a:r>
            <a:r>
              <a:rPr lang="kk-KZ" dirty="0" smtClean="0"/>
              <a:t>ерекше қажет салыстырмалы әңгімеде әңгіменің түсінігін  білуің керек және ол неге ұқсас, оның ерекшелігі және басқадан айырмашылығы.</a:t>
            </a:r>
            <a:endParaRPr lang="ru-RU" dirty="0"/>
          </a:p>
        </p:txBody>
      </p:sp>
    </p:spTree>
    <p:extLst>
      <p:ext uri="{BB962C8B-B14F-4D97-AF65-F5344CB8AC3E}">
        <p14:creationId xmlns:p14="http://schemas.microsoft.com/office/powerpoint/2010/main" val="374321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3. </a:t>
            </a:r>
            <a:r>
              <a:rPr lang="kk-KZ" dirty="0" smtClean="0"/>
              <a:t>мысал-ең оңайы әңгімені түсіндіру мысалы болып табылады. Мысал арқылы тыңдаушыға дәлірек зат түсінікті болу мүмкін.</a:t>
            </a:r>
          </a:p>
          <a:p>
            <a:r>
              <a:rPr lang="kk-KZ" dirty="0" smtClean="0"/>
              <a:t>Іскерлік қатынас-қызмет барысында туындайтын өзара қатынастар.</a:t>
            </a:r>
          </a:p>
          <a:p>
            <a:pPr marL="0" indent="0">
              <a:buNone/>
            </a:pPr>
            <a:r>
              <a:rPr lang="kk-KZ" dirty="0" smtClean="0"/>
              <a:t>Іскерлік қатынасты ақпараттың берілу түріне қарап ауызша және жазбаша деп бөледі.</a:t>
            </a:r>
            <a:endParaRPr lang="kk-KZ" dirty="0"/>
          </a:p>
        </p:txBody>
      </p:sp>
    </p:spTree>
    <p:extLst>
      <p:ext uri="{BB962C8B-B14F-4D97-AF65-F5344CB8AC3E}">
        <p14:creationId xmlns:p14="http://schemas.microsoft.com/office/powerpoint/2010/main" val="310525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dirty="0" smtClean="0"/>
              <a:t>Іскерлік қатынастың ауызша түрі монологтық және диалогтық болып бөлінеді.</a:t>
            </a:r>
          </a:p>
          <a:p>
            <a:pPr marL="0" indent="0">
              <a:buNone/>
            </a:pPr>
            <a:r>
              <a:rPr lang="kk-KZ" b="1" dirty="0" smtClean="0"/>
              <a:t>Монологтық түрге- </a:t>
            </a:r>
            <a:r>
              <a:rPr lang="kk-KZ" dirty="0" smtClean="0"/>
              <a:t>қарсы </a:t>
            </a:r>
            <a:r>
              <a:rPr lang="kk-KZ" dirty="0"/>
              <a:t>алу </a:t>
            </a:r>
            <a:r>
              <a:rPr lang="kk-KZ" dirty="0" smtClean="0"/>
              <a:t>тілі, </a:t>
            </a:r>
          </a:p>
          <a:p>
            <a:pPr marL="0" indent="0">
              <a:buNone/>
            </a:pPr>
            <a:r>
              <a:rPr lang="kk-KZ" dirty="0" smtClean="0"/>
              <a:t>-бұқара алдында шешендік және сөйлем құрау өнері.</a:t>
            </a:r>
          </a:p>
          <a:p>
            <a:pPr marL="0" indent="0">
              <a:buNone/>
            </a:pPr>
            <a:r>
              <a:rPr lang="kk-KZ" dirty="0" smtClean="0"/>
              <a:t>-ақпараттың тілі</a:t>
            </a:r>
          </a:p>
          <a:p>
            <a:pPr marL="0" indent="0">
              <a:buNone/>
            </a:pPr>
            <a:r>
              <a:rPr lang="kk-KZ" dirty="0" smtClean="0"/>
              <a:t>-сауда-саттық тілі-жарнама</a:t>
            </a:r>
            <a:endParaRPr lang="ru-RU" dirty="0"/>
          </a:p>
        </p:txBody>
      </p:sp>
    </p:spTree>
    <p:extLst>
      <p:ext uri="{BB962C8B-B14F-4D97-AF65-F5344CB8AC3E}">
        <p14:creationId xmlns:p14="http://schemas.microsoft.com/office/powerpoint/2010/main" val="405632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Диалогтық түрге</a:t>
            </a:r>
            <a:endParaRPr lang="ru-RU" dirty="0"/>
          </a:p>
        </p:txBody>
      </p:sp>
      <p:sp>
        <p:nvSpPr>
          <p:cNvPr id="3" name="Объект 2"/>
          <p:cNvSpPr>
            <a:spLocks noGrp="1"/>
          </p:cNvSpPr>
          <p:nvPr>
            <p:ph idx="1"/>
          </p:nvPr>
        </p:nvSpPr>
        <p:spPr/>
        <p:txBody>
          <a:bodyPr/>
          <a:lstStyle/>
          <a:p>
            <a:pPr marL="0" indent="0">
              <a:buNone/>
            </a:pPr>
            <a:r>
              <a:rPr lang="kk-KZ" dirty="0" smtClean="0"/>
              <a:t>-Іскерлік әңгімелесу</a:t>
            </a:r>
          </a:p>
          <a:p>
            <a:pPr marL="0" indent="0">
              <a:buNone/>
            </a:pPr>
            <a:r>
              <a:rPr lang="kk-KZ" dirty="0" smtClean="0"/>
              <a:t>-іскерлік сөйлесу</a:t>
            </a:r>
          </a:p>
          <a:p>
            <a:pPr marL="0" indent="0">
              <a:buNone/>
            </a:pPr>
            <a:r>
              <a:rPr lang="kk-KZ" dirty="0" smtClean="0"/>
              <a:t>-қызметтік келісім сөздер</a:t>
            </a:r>
          </a:p>
          <a:p>
            <a:pPr>
              <a:buFontTx/>
              <a:buChar char="-"/>
            </a:pPr>
            <a:r>
              <a:rPr lang="kk-KZ" dirty="0" smtClean="0"/>
              <a:t>Іскерлік жиындар.</a:t>
            </a:r>
          </a:p>
          <a:p>
            <a:pPr marL="0" indent="0">
              <a:buNone/>
            </a:pPr>
            <a:r>
              <a:rPr lang="kk-KZ" b="1" dirty="0" smtClean="0"/>
              <a:t>Дистантты қарым-қатынас</a:t>
            </a:r>
          </a:p>
          <a:p>
            <a:endParaRPr lang="ru-RU" dirty="0"/>
          </a:p>
        </p:txBody>
      </p:sp>
    </p:spTree>
    <p:extLst>
      <p:ext uri="{BB962C8B-B14F-4D97-AF65-F5344CB8AC3E}">
        <p14:creationId xmlns:p14="http://schemas.microsoft.com/office/powerpoint/2010/main" val="164431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latin typeface="Times New Roman" pitchFamily="18" charset="0"/>
                <a:cs typeface="Times New Roman" pitchFamily="18" charset="0"/>
              </a:rPr>
              <a:t>коммуникацияныҢ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элементтері</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kk-KZ" b="1" dirty="0">
                <a:latin typeface="Times New Roman" pitchFamily="18" charset="0"/>
                <a:cs typeface="Times New Roman" pitchFamily="18" charset="0"/>
              </a:rPr>
              <a:t>тәсілдері</a:t>
            </a:r>
            <a:r>
              <a:rPr lang="en-US" b="1" dirty="0">
                <a:latin typeface="Times New Roman" pitchFamily="18" charset="0"/>
                <a:cs typeface="Times New Roman" pitchFamily="18" charset="0"/>
              </a:rPr>
              <a:t>)</a:t>
            </a:r>
            <a:endParaRPr lang="ru-RU"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5654" y="1643546"/>
            <a:ext cx="4772691" cy="44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4749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err="1">
                <a:latin typeface="Times New Roman" pitchFamily="18" charset="0"/>
                <a:cs typeface="Times New Roman" pitchFamily="18" charset="0"/>
              </a:rPr>
              <a:t>Коммуникацияның</a:t>
            </a:r>
            <a:r>
              <a:rPr lang="ru-RU"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түрлері</a:t>
            </a:r>
            <a:r>
              <a:rPr lang="ru-RU" altLang="ru-RU" dirty="0">
                <a:latin typeface="Times New Roman" pitchFamily="18" charset="0"/>
                <a:cs typeface="Times New Roman" pitchFamily="18" charset="0"/>
              </a:rPr>
              <a:t/>
            </a:r>
            <a:br>
              <a:rPr lang="ru-RU" alt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p:txBody>
          <a:bodyPr/>
          <a:lstStyle/>
          <a:p>
            <a:pPr>
              <a:lnSpc>
                <a:spcPct val="93000"/>
              </a:lnSpc>
              <a:spcAft>
                <a:spcPts val="1425"/>
              </a:spcAft>
              <a:buSzPct val="45000"/>
              <a:buFont typeface="Wingdings" pitchFamily="2" charset="2"/>
              <a:buChar char=""/>
            </a:pPr>
            <a:r>
              <a:rPr lang="en-US" altLang="ru-RU" sz="3600" dirty="0">
                <a:solidFill>
                  <a:srgbClr val="FFFFFF"/>
                </a:solidFill>
                <a:latin typeface="Times New Roman" pitchFamily="18" charset="0"/>
                <a:cs typeface="Times New Roman" pitchFamily="18" charset="0"/>
              </a:rPr>
              <a:t> </a:t>
            </a:r>
            <a:r>
              <a:rPr lang="ru-RU" altLang="ru-RU" dirty="0" err="1">
                <a:latin typeface="Times New Roman" pitchFamily="18" charset="0"/>
                <a:cs typeface="Times New Roman" pitchFamily="18" charset="0"/>
              </a:rPr>
              <a:t>Вербальды</a:t>
            </a:r>
            <a:endParaRPr lang="ru-RU" altLang="ru-RU" dirty="0">
              <a:latin typeface="Times New Roman" pitchFamily="18" charset="0"/>
              <a:cs typeface="Times New Roman" pitchFamily="18" charset="0"/>
            </a:endParaRPr>
          </a:p>
          <a:p>
            <a:pPr>
              <a:lnSpc>
                <a:spcPct val="93000"/>
              </a:lnSpc>
              <a:spcAft>
                <a:spcPts val="1425"/>
              </a:spcAft>
              <a:buClr>
                <a:srgbClr val="FFFFFF"/>
              </a:buClr>
              <a:buSzPct val="45000"/>
              <a:buFont typeface="Wingdings" pitchFamily="2" charset="2"/>
              <a:buChar char=""/>
            </a:pPr>
            <a:r>
              <a:rPr lang="en-US" altLang="ru-RU" dirty="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Вербальды</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емес</a:t>
            </a:r>
            <a:r>
              <a:rPr lang="en-US" altLang="ru-RU" dirty="0" smtClean="0">
                <a:latin typeface="Times New Roman" pitchFamily="18" charset="0"/>
                <a:cs typeface="Times New Roman" pitchFamily="18" charset="0"/>
              </a:rPr>
              <a:t>   </a:t>
            </a:r>
            <a:endParaRPr lang="ru-RU" altLang="ru-RU" dirty="0">
              <a:latin typeface="Times New Roman" pitchFamily="18" charset="0"/>
              <a:cs typeface="Times New Roman" pitchFamily="18" charset="0"/>
            </a:endParaRPr>
          </a:p>
          <a:p>
            <a:pPr>
              <a:lnSpc>
                <a:spcPct val="93000"/>
              </a:lnSpc>
              <a:spcAft>
                <a:spcPts val="1425"/>
              </a:spcAft>
              <a:buClr>
                <a:srgbClr val="FFFFFF"/>
              </a:buClr>
              <a:buSzPct val="45000"/>
              <a:buFont typeface="Wingdings" pitchFamily="2" charset="2"/>
              <a:buChar char=""/>
            </a:pPr>
            <a:r>
              <a:rPr lang="en-US"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Жазу</a:t>
            </a:r>
            <a:r>
              <a:rPr lang="ru-RU"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арқылы</a:t>
            </a:r>
            <a:endParaRPr lang="ru-RU" altLang="ru-RU" dirty="0">
              <a:latin typeface="Times New Roman" pitchFamily="18" charset="0"/>
              <a:cs typeface="Times New Roman" pitchFamily="18" charset="0"/>
            </a:endParaRPr>
          </a:p>
          <a:p>
            <a:pPr>
              <a:lnSpc>
                <a:spcPct val="93000"/>
              </a:lnSpc>
              <a:spcAft>
                <a:spcPts val="1425"/>
              </a:spcAft>
              <a:buClr>
                <a:srgbClr val="FFFFFF"/>
              </a:buClr>
              <a:buSzPct val="45000"/>
              <a:buFont typeface="Wingdings" pitchFamily="2" charset="2"/>
              <a:buChar char=""/>
            </a:pPr>
            <a:r>
              <a:rPr lang="en-US"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Визуальды</a:t>
            </a:r>
            <a:r>
              <a:rPr lang="ru-RU" altLang="ru-RU" dirty="0">
                <a:latin typeface="Times New Roman" pitchFamily="18" charset="0"/>
                <a:cs typeface="Times New Roman" pitchFamily="18" charset="0"/>
              </a:rPr>
              <a:t> </a:t>
            </a:r>
            <a:endParaRPr lang="ru-RU"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712" y="1628800"/>
            <a:ext cx="435572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7045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0080" t="5040" r="10080" b="10080"/>
          <a:stretch>
            <a:fillRect/>
          </a:stretch>
        </p:blipFill>
        <p:spPr bwMode="auto">
          <a:xfrm>
            <a:off x="5796136" y="2335518"/>
            <a:ext cx="2304256" cy="202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2750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dirty="0" smtClean="0"/>
              <a:t>Кез келген істің нәтижелілігі шығарылатын өнім сапасы мен көрсетілетін қызмет түріне ғана байланысты емес. Ол сол өнім мен қызметті жасаушы адамдарға олардың өміріне байланысты. Сондықтан да басшылар көп уақытын ұйымдардағы техникалық, қаржылық мәселеге емес, сол ұйымдағы психологиялық міндеттерді шешуге жұмсайды.</a:t>
            </a:r>
            <a:endParaRPr lang="ru-RU" dirty="0"/>
          </a:p>
        </p:txBody>
      </p:sp>
    </p:spTree>
    <p:extLst>
      <p:ext uri="{BB962C8B-B14F-4D97-AF65-F5344CB8AC3E}">
        <p14:creationId xmlns:p14="http://schemas.microsoft.com/office/powerpoint/2010/main" val="282027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dirty="0" smtClean="0"/>
              <a:t>Жапониялық </a:t>
            </a:r>
            <a:r>
              <a:rPr lang="ru-RU" dirty="0" smtClean="0"/>
              <a:t>«</a:t>
            </a:r>
            <a:r>
              <a:rPr lang="en-US" dirty="0" smtClean="0"/>
              <a:t>Sony</a:t>
            </a:r>
            <a:r>
              <a:rPr lang="ru-RU" dirty="0" smtClean="0"/>
              <a:t>»</a:t>
            </a:r>
            <a:r>
              <a:rPr lang="kk-KZ" dirty="0" smtClean="0"/>
              <a:t> компаниясының басшысы: ешқандай теория, саясат ұйымды ұтымды дамыта алмайды, оны тек адамдар ғана жасай алады,-дейді. </a:t>
            </a:r>
            <a:r>
              <a:rPr lang="en-US" dirty="0" smtClean="0"/>
              <a:t>(“</a:t>
            </a:r>
            <a:r>
              <a:rPr lang="ru-RU" dirty="0" smtClean="0"/>
              <a:t>е</a:t>
            </a:r>
            <a:r>
              <a:rPr lang="kk-KZ" dirty="0" smtClean="0"/>
              <a:t>ң негізгі міндет жұмысшылармен дұрыс қарым-қатынаста болу және оларға үйдегідей ыңғайлы, қолайлы жағдай тудыру және оларды өзімен тең санау</a:t>
            </a:r>
            <a:r>
              <a:rPr lang="en-US" dirty="0" smtClean="0"/>
              <a:t>”</a:t>
            </a:r>
            <a:r>
              <a:rPr lang="kk-KZ" dirty="0" smtClean="0"/>
              <a:t>.</a:t>
            </a:r>
            <a:r>
              <a:rPr lang="en-US" dirty="0" smtClean="0"/>
              <a:t>)</a:t>
            </a:r>
            <a:endParaRPr lang="ru-RU" dirty="0"/>
          </a:p>
        </p:txBody>
      </p:sp>
    </p:spTree>
    <p:extLst>
      <p:ext uri="{BB962C8B-B14F-4D97-AF65-F5344CB8AC3E}">
        <p14:creationId xmlns:p14="http://schemas.microsoft.com/office/powerpoint/2010/main" val="298059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kk-KZ" dirty="0" smtClean="0"/>
              <a:t>Жапондық қағида: ұжымдық әдіс-жұмысшыларды жұмысқа қызықтыру үшін әртүрлі спорттық жарыстар, мерекелер, табиғатқа демалуға шығу т.с.с. Мұндай ұйымдастырулар жұмысшылардың бір-біріне бауыр сияқты қарауға және жақсы қарым-қатынасты тудырады. Ал американдық қағида</a:t>
            </a:r>
            <a:r>
              <a:rPr lang="en-US" dirty="0" smtClean="0"/>
              <a:t>: </a:t>
            </a:r>
            <a:r>
              <a:rPr lang="kk-KZ" dirty="0" smtClean="0"/>
              <a:t>әр әкімшіліктер әр жұмысшыдан үй жағдайын сұрап материалды көмек көрсетіп, мейірімділік танытады. Мұндай әрекет те жұмысқа қызығушылық, өзін керек сезіну сияқты сезімдерді оятады.</a:t>
            </a:r>
            <a:endParaRPr lang="ru-RU" dirty="0"/>
          </a:p>
        </p:txBody>
      </p:sp>
    </p:spTree>
    <p:extLst>
      <p:ext uri="{BB962C8B-B14F-4D97-AF65-F5344CB8AC3E}">
        <p14:creationId xmlns:p14="http://schemas.microsoft.com/office/powerpoint/2010/main" val="213385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r>
              <a:rPr lang="kk-KZ" dirty="0" smtClean="0"/>
              <a:t>Қарым-қатынас-бұл адамдардың бір – бірімен ақпарат, білім, тәрбие алмасу әрекеті.</a:t>
            </a:r>
          </a:p>
          <a:p>
            <a:pPr marL="0" indent="0">
              <a:buNone/>
            </a:pPr>
            <a:r>
              <a:rPr lang="kk-KZ" i="1" dirty="0" smtClean="0"/>
              <a:t>Іскерлік әңгіме</a:t>
            </a:r>
            <a:r>
              <a:rPr lang="kk-KZ" dirty="0" smtClean="0"/>
              <a:t>-адам арасындағы ең бірінші байланыс, ол тілдік байланыс. Ол жұмыста да, өмірде де қолданылытын әдістердің бір түрі</a:t>
            </a:r>
            <a:r>
              <a:rPr lang="kk-KZ" dirty="0" smtClean="0"/>
              <a:t>.</a:t>
            </a:r>
          </a:p>
          <a:p>
            <a:pPr marL="0" indent="0">
              <a:buNone/>
            </a:pPr>
            <a:r>
              <a:rPr lang="kk-KZ" dirty="0" smtClean="0"/>
              <a:t>Күнделікті адам арасында болатын тіл байланысында көп жағдайда адам өз сауатсыдығын көрсетеді. Ол әрине өз жұмысында, зиянын тигізеді.</a:t>
            </a:r>
            <a:endParaRPr lang="ru-RU" dirty="0"/>
          </a:p>
        </p:txBody>
      </p:sp>
    </p:spTree>
    <p:extLst>
      <p:ext uri="{BB962C8B-B14F-4D97-AF65-F5344CB8AC3E}">
        <p14:creationId xmlns:p14="http://schemas.microsoft.com/office/powerpoint/2010/main" val="37257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k-KZ" dirty="0" smtClean="0"/>
              <a:t>Іскерлік әңгімеде көп жағдайда, тек қана тіл байланысты емес, оның тағы бір түрі-хаттама. Көп жағдайда хаттама түрін байқасаңыз, ол толық адамның өз ойын жеткізе алмайды. </a:t>
            </a:r>
            <a:endParaRPr lang="kk-KZ" dirty="0"/>
          </a:p>
          <a:p>
            <a:r>
              <a:rPr lang="kk-KZ" b="1" dirty="0" smtClean="0"/>
              <a:t>Дұрыс әңгімеде </a:t>
            </a:r>
            <a:r>
              <a:rPr lang="kk-KZ" dirty="0" smtClean="0"/>
              <a:t>хаттама сияқты қатаң міндеттер болмаса да, ауызша әңгімеде әлдеқайда жеңіл болып саналады.</a:t>
            </a:r>
            <a:endParaRPr lang="ru-RU" dirty="0"/>
          </a:p>
        </p:txBody>
      </p:sp>
    </p:spTree>
    <p:extLst>
      <p:ext uri="{BB962C8B-B14F-4D97-AF65-F5344CB8AC3E}">
        <p14:creationId xmlns:p14="http://schemas.microsoft.com/office/powerpoint/2010/main" val="26304328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502</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Тұлғааралық қарым-қатынас түрлері</vt:lpstr>
      <vt:lpstr>коммуникацияныҢ элементтері (тәсілдері)</vt:lpstr>
      <vt:lpstr>Коммуникацияның түрлері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Сөйлеудің дәлдігі мен түсініктілігі</vt:lpstr>
      <vt:lpstr>Презентация PowerPoint</vt:lpstr>
      <vt:lpstr>Презентация PowerPoint</vt:lpstr>
      <vt:lpstr>Презентация PowerPoint</vt:lpstr>
      <vt:lpstr>Презентация PowerPoint</vt:lpstr>
      <vt:lpstr>Диалогтық түрге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Тұлғааралық қарым-қатынас түрлері</dc:title>
  <dc:creator>Admin</dc:creator>
  <cp:lastModifiedBy>Admin</cp:lastModifiedBy>
  <cp:revision>18</cp:revision>
  <dcterms:created xsi:type="dcterms:W3CDTF">2018-01-26T14:21:01Z</dcterms:created>
  <dcterms:modified xsi:type="dcterms:W3CDTF">2018-02-01T17:25:06Z</dcterms:modified>
</cp:coreProperties>
</file>